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56" r:id="rId3"/>
    <p:sldId id="275" r:id="rId4"/>
    <p:sldId id="283" r:id="rId5"/>
    <p:sldId id="285" r:id="rId6"/>
    <p:sldId id="284" r:id="rId7"/>
    <p:sldId id="260" r:id="rId8"/>
    <p:sldId id="261" r:id="rId9"/>
    <p:sldId id="269" r:id="rId10"/>
    <p:sldId id="270" r:id="rId11"/>
    <p:sldId id="271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179" autoAdjust="0"/>
  </p:normalViewPr>
  <p:slideViewPr>
    <p:cSldViewPr>
      <p:cViewPr>
        <p:scale>
          <a:sx n="62" d="100"/>
          <a:sy n="62" d="100"/>
        </p:scale>
        <p:origin x="-159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C16D9-B9D4-4593-B26D-82157AD6F662}" type="datetimeFigureOut">
              <a:rPr lang="es-CO"/>
              <a:pPr>
                <a:defRPr/>
              </a:pPr>
              <a:t>28/02/2012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01EFC-4907-4869-83FA-B859868B7E90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66952-2C65-456E-AE3D-19A9E8D1623C}" type="datetimeFigureOut">
              <a:rPr lang="es-CO"/>
              <a:pPr>
                <a:defRPr/>
              </a:pPr>
              <a:t>28/02/2012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826A0-8A33-4BF1-9141-8C7356F6DE3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E00D9-CE9A-409A-8C58-4C87B8216A62}" type="datetimeFigureOut">
              <a:rPr lang="es-CO"/>
              <a:pPr>
                <a:defRPr/>
              </a:pPr>
              <a:t>28/02/2012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22A6C-6A19-43B8-9542-5F1FD7316135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B09B7-D9D5-48E8-97F2-1DF026D0E128}" type="datetimeFigureOut">
              <a:rPr lang="es-CO"/>
              <a:pPr>
                <a:defRPr/>
              </a:pPr>
              <a:t>28/02/2012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9B445-F9F4-4C30-AE12-33602DFA9780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114A0-FAB6-4123-A4A4-0B38D307E3B7}" type="datetimeFigureOut">
              <a:rPr lang="es-CO"/>
              <a:pPr>
                <a:defRPr/>
              </a:pPr>
              <a:t>28/02/2012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FDAB7-61F3-4ED2-9C78-9DF1485B354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F6BD-1505-49B2-A72D-3DC54A024205}" type="datetimeFigureOut">
              <a:rPr lang="es-CO"/>
              <a:pPr>
                <a:defRPr/>
              </a:pPr>
              <a:t>28/02/2012</a:t>
            </a:fld>
            <a:endParaRPr lang="es-CO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8E432-4A44-4117-BBD6-436604AD26B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BC93D-AD41-4190-ABBD-1B93C4583EA8}" type="datetimeFigureOut">
              <a:rPr lang="es-CO"/>
              <a:pPr>
                <a:defRPr/>
              </a:pPr>
              <a:t>28/02/2012</a:t>
            </a:fld>
            <a:endParaRPr lang="es-CO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27CC7-913B-4790-9CDE-E4546DBB357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07DD2-ED81-405F-AD28-A6AF62998351}" type="datetimeFigureOut">
              <a:rPr lang="es-CO"/>
              <a:pPr>
                <a:defRPr/>
              </a:pPr>
              <a:t>28/02/2012</a:t>
            </a:fld>
            <a:endParaRPr lang="es-CO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590C1-6909-4115-9BBB-AADAEEFA52C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C27A6-7605-419E-A69D-A4303CD6FD07}" type="datetimeFigureOut">
              <a:rPr lang="es-CO"/>
              <a:pPr>
                <a:defRPr/>
              </a:pPr>
              <a:t>28/02/2012</a:t>
            </a:fld>
            <a:endParaRPr lang="es-CO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A7CBB-821B-4E96-861F-E16101B752E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B6F1F-1BFA-4CD8-AD18-1830051CBE46}" type="datetimeFigureOut">
              <a:rPr lang="es-CO"/>
              <a:pPr>
                <a:defRPr/>
              </a:pPr>
              <a:t>28/02/2012</a:t>
            </a:fld>
            <a:endParaRPr lang="es-CO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EE777-D8C7-4486-A3FC-75CCB1BD99EB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E6B29-C789-41B8-AEE7-AC513390C9E9}" type="datetimeFigureOut">
              <a:rPr lang="es-CO"/>
              <a:pPr>
                <a:defRPr/>
              </a:pPr>
              <a:t>28/02/2012</a:t>
            </a:fld>
            <a:endParaRPr lang="es-CO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0A83C-B7D6-4BFA-83C0-F130A51B696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CO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E4A2A4-7C7F-4CD7-BA62-4BB8ABC39585}" type="datetimeFigureOut">
              <a:rPr lang="es-CO"/>
              <a:pPr>
                <a:defRPr/>
              </a:pPr>
              <a:t>28/02/2012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8D6057-0484-4FEE-B70E-75548147B09A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-324544" y="1704871"/>
            <a:ext cx="99371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CONSEJO AMERICANO DEL DEPORTE </a:t>
            </a:r>
          </a:p>
          <a:p>
            <a:pPr algn="ctr"/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      CARTAGENA-COLOMBIA</a:t>
            </a:r>
          </a:p>
          <a:p>
            <a:pPr algn="ctr"/>
            <a:endParaRPr lang="es-MX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s-MX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“Relaciones entre el Movimiento Olímpico y los Gobiernos”</a:t>
            </a:r>
            <a:endParaRPr lang="es-CO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30614" y="3937119"/>
            <a:ext cx="7755649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>
                <a:solidFill>
                  <a:schemeClr val="accent1">
                    <a:lumMod val="75000"/>
                  </a:schemeClr>
                </a:solidFill>
              </a:rPr>
              <a:t>ANDRES  BOTERO  PHILLISPBOURNE</a:t>
            </a:r>
          </a:p>
          <a:p>
            <a:endParaRPr lang="es-MX" sz="3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  DIRECTOR</a:t>
            </a:r>
            <a:endParaRPr lang="es-CO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02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2143" y="1972572"/>
            <a:ext cx="6976241" cy="4192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CuadroTexto"/>
          <p:cNvSpPr txBox="1"/>
          <p:nvPr/>
        </p:nvSpPr>
        <p:spPr>
          <a:xfrm>
            <a:off x="323528" y="1547500"/>
            <a:ext cx="8644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CATEGORIZACÓN DEPORTIVA PARA EL ALTO RENDIMIENTO COLOMBIANO</a:t>
            </a:r>
            <a:endParaRPr lang="es-CO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51520" y="404664"/>
            <a:ext cx="87932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CONSEJO AMERICANO DEL DEPORTE </a:t>
            </a:r>
          </a:p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      CARTAGENA-COLOMBIA</a:t>
            </a:r>
          </a:p>
          <a:p>
            <a:pPr algn="ctr"/>
            <a:endParaRPr lang="es-MX" sz="2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29296"/>
            <a:ext cx="8233060" cy="455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11 CuadroTexto"/>
          <p:cNvSpPr txBox="1"/>
          <p:nvPr/>
        </p:nvSpPr>
        <p:spPr>
          <a:xfrm>
            <a:off x="251520" y="404664"/>
            <a:ext cx="87932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</a:rPr>
              <a:t>CONSEJO AMERICANO DEL DEPORTE </a:t>
            </a:r>
          </a:p>
          <a:p>
            <a:pPr algn="ctr"/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</a:rPr>
              <a:t>      CARTAGENA-COLOMBIA</a:t>
            </a:r>
          </a:p>
          <a:p>
            <a:pPr algn="ctr"/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323528" y="1484784"/>
            <a:ext cx="8644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CATEGORIZACÓN DEPORTIVA PARA EL ALTO RENDIMIENTO COLOMBIANO</a:t>
            </a:r>
            <a:endParaRPr lang="es-CO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627" y="1613272"/>
            <a:ext cx="7917797" cy="4768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12 CuadroTexto"/>
          <p:cNvSpPr txBox="1"/>
          <p:nvPr/>
        </p:nvSpPr>
        <p:spPr>
          <a:xfrm>
            <a:off x="323528" y="1268760"/>
            <a:ext cx="8644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CATEGORIZACÓN DEPORTIVA PARA EL ALTO RENDIMIENTO COLOMBIANO</a:t>
            </a:r>
            <a:endParaRPr lang="es-CO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251520" y="404664"/>
            <a:ext cx="87932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CONSEJO AMERICANO DEL DEPORTE </a:t>
            </a:r>
          </a:p>
          <a:p>
            <a:pPr algn="ctr"/>
            <a:r>
              <a:rPr lang="es-MX" sz="2000" dirty="0" smtClean="0"/>
              <a:t>      CARTAGENA-COLOMBIA</a:t>
            </a:r>
          </a:p>
          <a:p>
            <a:pPr algn="ctr"/>
            <a:endParaRPr lang="es-MX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85159624"/>
              </p:ext>
            </p:extLst>
          </p:nvPr>
        </p:nvGraphicFramePr>
        <p:xfrm>
          <a:off x="-36512" y="1450700"/>
          <a:ext cx="9204192" cy="4881824"/>
        </p:xfrm>
        <a:graphic>
          <a:graphicData uri="http://schemas.openxmlformats.org/presentationml/2006/ole">
            <p:oleObj spid="_x0000_s29712" name="Worksheet" r:id="rId3" imgW="9715504" imgH="5314950" progId="Excel.Sheet.8">
              <p:embed/>
            </p:oleObj>
          </a:graphicData>
        </a:graphic>
      </p:graphicFrame>
      <p:sp>
        <p:nvSpPr>
          <p:cNvPr id="12" name="11 CuadroTexto"/>
          <p:cNvSpPr txBox="1"/>
          <p:nvPr/>
        </p:nvSpPr>
        <p:spPr>
          <a:xfrm>
            <a:off x="251520" y="404664"/>
            <a:ext cx="87932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CONSEJO AMERICANO DEL DEPORTE </a:t>
            </a:r>
          </a:p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      CARTAGENA-COLOMBIA</a:t>
            </a:r>
          </a:p>
          <a:p>
            <a:pPr algn="ctr"/>
            <a:endParaRPr lang="es-MX" sz="2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1520" y="531837"/>
            <a:ext cx="87932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CONSEJO AMERICANO DEL DEPORTE </a:t>
            </a:r>
          </a:p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      CARTAGENA-COLOMBIA</a:t>
            </a:r>
          </a:p>
          <a:p>
            <a:pPr algn="ctr"/>
            <a:endParaRPr lang="es-MX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“Relaciones entre el Movimiento Olímpico y los Gobiernos”</a:t>
            </a:r>
            <a:endParaRPr lang="es-CO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187624" y="2636912"/>
            <a:ext cx="6489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</a:rPr>
              <a:t>           </a:t>
            </a:r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MOVIMIENTO OLÍMPICO Y GOBIERNOS </a:t>
            </a:r>
          </a:p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  UNIDOS  EN FUNCIÓN </a:t>
            </a:r>
          </a:p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DE UN DEPORTE  PARA TODOS </a:t>
            </a:r>
          </a:p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PARA  UN MUNDO CADA VEZ MEJOR</a:t>
            </a:r>
            <a:endParaRPr lang="es-CO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3845" r="67570" b="5398"/>
          <a:stretch/>
        </p:blipFill>
        <p:spPr bwMode="auto">
          <a:xfrm>
            <a:off x="539552" y="4803775"/>
            <a:ext cx="1315113" cy="1157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2" name="Picture 2" descr="http://www.olympictruce.org/Pages/Files/images/pht_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731232"/>
            <a:ext cx="1873317" cy="11199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1742" t="19583" r="18126" b="44375"/>
          <a:stretch/>
        </p:blipFill>
        <p:spPr bwMode="auto">
          <a:xfrm>
            <a:off x="2987824" y="4766656"/>
            <a:ext cx="2914883" cy="117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39552" y="593393"/>
            <a:ext cx="850516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</a:rPr>
              <a:t>CONSEJO AMERICANO DEL DEPORTE </a:t>
            </a:r>
          </a:p>
          <a:p>
            <a:pPr algn="ctr"/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</a:rPr>
              <a:t>      CARTAGENA-COLOMBIA</a:t>
            </a:r>
          </a:p>
          <a:p>
            <a:pPr algn="ctr"/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“Relaciones entre el Movimiento Olímpico y los Gobiernos”</a:t>
            </a:r>
            <a:endParaRPr lang="es-CO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878" t="42614" r="45030" b="20437"/>
          <a:stretch/>
        </p:blipFill>
        <p:spPr bwMode="auto">
          <a:xfrm>
            <a:off x="827584" y="2179447"/>
            <a:ext cx="7529892" cy="384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1520" y="593393"/>
            <a:ext cx="87932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</a:rPr>
              <a:t>CONSEJO AMERICANO DEL DEPORTE </a:t>
            </a:r>
          </a:p>
          <a:p>
            <a:pPr algn="ctr"/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</a:rPr>
              <a:t>      CARTAGENA-COLOMBIA</a:t>
            </a:r>
          </a:p>
          <a:p>
            <a:pPr algn="ctr"/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“Relaciones entre el Movimiento Olímpico y los Gobiernos”</a:t>
            </a:r>
            <a:endParaRPr lang="es-CO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27584" y="3343632"/>
            <a:ext cx="306045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Movimiento Olímpico</a:t>
            </a:r>
          </a:p>
          <a:p>
            <a:endParaRPr lang="es-MX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            COI</a:t>
            </a:r>
          </a:p>
          <a:p>
            <a:endParaRPr lang="es-MX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          CONs</a:t>
            </a:r>
          </a:p>
          <a:p>
            <a:endParaRPr lang="es-MX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            FIs</a:t>
            </a:r>
            <a:endParaRPr lang="es-CO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788024" y="3343632"/>
            <a:ext cx="307968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Autoridades Públicas</a:t>
            </a:r>
          </a:p>
          <a:p>
            <a:endParaRPr lang="es-MX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            ONU</a:t>
            </a:r>
          </a:p>
          <a:p>
            <a:endParaRPr lang="es-MX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       GOBIERNOS</a:t>
            </a:r>
          </a:p>
          <a:p>
            <a:endParaRPr lang="es-MX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       MINISTERIOS</a:t>
            </a:r>
            <a:endParaRPr lang="es-CO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22" name="Picture 2" descr="http://t3.gstatic.com/images?q=tbn:ANd9GcQW_Zr9luThL1jyDNvzh4eAT_BtRe7spYV38OD4-0RaKC-gZ-N9b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76872"/>
            <a:ext cx="1607695" cy="7787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8" name="Picture 8" descr="http://t0.gstatic.com/images?q=tbn:ANd9GcQFEO04MkSW7TwU1ci25RYTG67OEK9eByRqH7BxL90eHXyb67zn9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777" r="11602"/>
          <a:stretch/>
        </p:blipFill>
        <p:spPr bwMode="auto">
          <a:xfrm>
            <a:off x="5440679" y="2204864"/>
            <a:ext cx="1584961" cy="1045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302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1520" y="593393"/>
            <a:ext cx="87932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</a:rPr>
              <a:t>CONSEJO AMERICANO DEL DEPORTE </a:t>
            </a:r>
          </a:p>
          <a:p>
            <a:pPr algn="ctr"/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</a:rPr>
              <a:t>      CARTAGENA-COLOMBIA</a:t>
            </a:r>
          </a:p>
          <a:p>
            <a:pPr algn="ctr"/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“Relaciones entre el Movimiento Olímpico y los Gobiernos”</a:t>
            </a:r>
            <a:endParaRPr lang="es-CO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1746" name="Picture 2" descr="© IOC/Richard Juilliart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143"/>
          <a:stretch/>
        </p:blipFill>
        <p:spPr bwMode="auto">
          <a:xfrm>
            <a:off x="1640891" y="2060848"/>
            <a:ext cx="5938285" cy="360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7223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51520" y="2276872"/>
            <a:ext cx="8793200" cy="3456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1 CuadroTexto"/>
          <p:cNvSpPr txBox="1"/>
          <p:nvPr/>
        </p:nvSpPr>
        <p:spPr>
          <a:xfrm>
            <a:off x="251520" y="593393"/>
            <a:ext cx="87932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</a:rPr>
              <a:t>CONSEJO AMERICANO DEL DEPORTE </a:t>
            </a:r>
          </a:p>
          <a:p>
            <a:pPr algn="ctr"/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</a:rPr>
              <a:t>      CARTAGENA-COLOMBIA</a:t>
            </a:r>
          </a:p>
          <a:p>
            <a:pPr algn="ctr"/>
            <a:endParaRPr lang="es-MX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“Relaciones entre el Movimiento Olímpico y los Gobiernos”</a:t>
            </a:r>
            <a:endParaRPr lang="es-CO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26583" y="2492896"/>
            <a:ext cx="8718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DIALOGO Y ENTENDIMIENTO                        RESOLUCIÓN DE CONFLICTOS</a:t>
            </a:r>
            <a:endParaRPr lang="es-CO" b="1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3807728" y="2749570"/>
            <a:ext cx="1152128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1102875" y="5085184"/>
            <a:ext cx="7165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EN UN MARCO DE  AUTONOMIA, INDEPENDENCIA Y RESPETO</a:t>
            </a:r>
            <a:endParaRPr lang="es-CO" b="1" dirty="0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602" t="19035" r="68638" b="72215"/>
          <a:stretch/>
        </p:blipFill>
        <p:spPr bwMode="auto">
          <a:xfrm>
            <a:off x="2804160" y="3002492"/>
            <a:ext cx="4000088" cy="20162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7829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1520" y="593393"/>
            <a:ext cx="87932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CONSEJO AMERICANO DEL DEPORTE </a:t>
            </a:r>
          </a:p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      CARTAGENA-COLOMBIA</a:t>
            </a:r>
          </a:p>
          <a:p>
            <a:pPr algn="ctr"/>
            <a:endParaRPr lang="es-MX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“Relaciones entre el Movimiento Olímpico y los Gobiernos”</a:t>
            </a:r>
            <a:endParaRPr lang="es-CO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 bwMode="auto">
          <a:xfrm>
            <a:off x="457200" y="2503437"/>
            <a:ext cx="8229600" cy="2797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2400" b="1" dirty="0" smtClean="0">
                <a:solidFill>
                  <a:schemeClr val="accent1">
                    <a:lumMod val="75000"/>
                  </a:schemeClr>
                </a:solidFill>
              </a:rPr>
              <a:t>¿ Cómo lograr un equilibrio entre los intereses privados y públicos en el Deporte ?</a:t>
            </a:r>
          </a:p>
          <a:p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R/ Políticas Públicas Concertadas</a:t>
            </a:r>
            <a:endParaRPr lang="es-CO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s-CO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CO" sz="2400" b="1" dirty="0" smtClean="0">
                <a:solidFill>
                  <a:schemeClr val="accent1">
                    <a:lumMod val="75000"/>
                  </a:schemeClr>
                </a:solidFill>
              </a:rPr>
              <a:t>¿ Cómo hacer flexibles a nuestras instituciones para alcanzar los resultados propuestos entre lo público y lo privado?</a:t>
            </a:r>
          </a:p>
          <a:p>
            <a:endParaRPr lang="es-CO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R/ Asignación de competencias y confianza en las alianzas.</a:t>
            </a:r>
            <a:endParaRPr lang="es-CO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223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997968"/>
            <a:ext cx="8229600" cy="1143000"/>
          </a:xfrm>
        </p:spPr>
        <p:txBody>
          <a:bodyPr/>
          <a:lstStyle/>
          <a:p>
            <a:r>
              <a:rPr lang="es-CO" sz="2800" b="1" dirty="0" smtClean="0">
                <a:solidFill>
                  <a:schemeClr val="accent1">
                    <a:lumMod val="75000"/>
                  </a:schemeClr>
                </a:solidFill>
              </a:rPr>
              <a:t>Estructura  del Sistema Nacional del Deporte</a:t>
            </a:r>
            <a:br>
              <a:rPr lang="es-CO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CO" sz="2800" b="1" dirty="0" smtClean="0">
                <a:solidFill>
                  <a:srgbClr val="FFC000"/>
                </a:solidFill>
              </a:rPr>
              <a:t>COLO</a:t>
            </a:r>
            <a:r>
              <a:rPr lang="es-CO" sz="2800" b="1" dirty="0" smtClean="0">
                <a:solidFill>
                  <a:schemeClr val="accent1">
                    <a:lumMod val="75000"/>
                  </a:schemeClr>
                </a:solidFill>
              </a:rPr>
              <a:t>MB</a:t>
            </a:r>
            <a:r>
              <a:rPr lang="es-CO" sz="2800" b="1" dirty="0" smtClean="0">
                <a:solidFill>
                  <a:srgbClr val="FF0000"/>
                </a:solidFill>
              </a:rPr>
              <a:t>IA</a:t>
            </a:r>
            <a:endParaRPr lang="es-CO" sz="2800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62880" y="2852936"/>
            <a:ext cx="8229600" cy="3384376"/>
          </a:xfrm>
        </p:spPr>
        <p:txBody>
          <a:bodyPr/>
          <a:lstStyle/>
          <a:p>
            <a:r>
              <a:rPr lang="es-CO" sz="2400" dirty="0" smtClean="0">
                <a:solidFill>
                  <a:schemeClr val="accent1">
                    <a:lumMod val="75000"/>
                  </a:schemeClr>
                </a:solidFill>
              </a:rPr>
              <a:t>Competencias: </a:t>
            </a:r>
          </a:p>
          <a:p>
            <a:pPr lvl="1"/>
            <a:r>
              <a:rPr lang="es-CO" sz="2400" dirty="0" smtClean="0">
                <a:solidFill>
                  <a:schemeClr val="accent1">
                    <a:lumMod val="75000"/>
                  </a:schemeClr>
                </a:solidFill>
              </a:rPr>
              <a:t>Están dadas por la Ley 181 de 1995  </a:t>
            </a:r>
          </a:p>
          <a:p>
            <a:pPr lvl="1"/>
            <a:r>
              <a:rPr lang="es-CO" sz="2400" dirty="0" smtClean="0">
                <a:solidFill>
                  <a:schemeClr val="accent1">
                    <a:lumMod val="75000"/>
                  </a:schemeClr>
                </a:solidFill>
              </a:rPr>
              <a:t>Decreto 4183 de 2011</a:t>
            </a:r>
          </a:p>
          <a:p>
            <a:r>
              <a:rPr lang="es-CO" sz="2400" dirty="0" smtClean="0">
                <a:solidFill>
                  <a:schemeClr val="accent1">
                    <a:lumMod val="75000"/>
                  </a:schemeClr>
                </a:solidFill>
              </a:rPr>
              <a:t>Órganos Directores:</a:t>
            </a:r>
          </a:p>
          <a:p>
            <a:pPr lvl="1"/>
            <a:r>
              <a:rPr lang="es-CO" sz="2400" dirty="0" smtClean="0">
                <a:solidFill>
                  <a:schemeClr val="accent1">
                    <a:lumMod val="75000"/>
                  </a:schemeClr>
                </a:solidFill>
              </a:rPr>
              <a:t>Departamento Administrativo COLDEPORTES</a:t>
            </a:r>
          </a:p>
          <a:p>
            <a:pPr lvl="1"/>
            <a:r>
              <a:rPr lang="es-CO" sz="2400" dirty="0" smtClean="0">
                <a:solidFill>
                  <a:schemeClr val="accent1">
                    <a:lumMod val="75000"/>
                  </a:schemeClr>
                </a:solidFill>
              </a:rPr>
              <a:t>Comité Olímpico Colombiano</a:t>
            </a:r>
          </a:p>
          <a:p>
            <a:pPr lvl="1"/>
            <a:r>
              <a:rPr lang="es-MX" sz="2400" dirty="0" smtClean="0">
                <a:solidFill>
                  <a:schemeClr val="accent1">
                    <a:lumMod val="75000"/>
                  </a:schemeClr>
                </a:solidFill>
              </a:rPr>
              <a:t>Comité Paralímpico Colombiano</a:t>
            </a:r>
            <a:endParaRPr lang="es-CO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s-CO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endParaRPr lang="es-CO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None/>
            </a:pPr>
            <a:endParaRPr lang="es-CO" sz="24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97311" y="593393"/>
            <a:ext cx="88985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CONSEJO AMERICANO DEL DEPORTE </a:t>
            </a:r>
          </a:p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      CARTAGENA-COLOMBIA</a:t>
            </a:r>
          </a:p>
          <a:p>
            <a:pPr algn="ctr"/>
            <a:endParaRPr lang="es-MX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“Relaciones entre el Movimiento Olímpico y los Gobiernos”</a:t>
            </a:r>
            <a:endParaRPr lang="es-CO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611560" y="2268161"/>
            <a:ext cx="7894569" cy="4051031"/>
            <a:chOff x="611560" y="1092226"/>
            <a:chExt cx="7894569" cy="4051031"/>
          </a:xfrm>
        </p:grpSpPr>
        <p:sp>
          <p:nvSpPr>
            <p:cNvPr id="4" name="3 CuadroTexto"/>
            <p:cNvSpPr txBox="1"/>
            <p:nvPr/>
          </p:nvSpPr>
          <p:spPr>
            <a:xfrm>
              <a:off x="2987824" y="2099757"/>
              <a:ext cx="288091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O" sz="4400" b="1" dirty="0" smtClean="0">
                  <a:solidFill>
                    <a:schemeClr val="accent1">
                      <a:lumMod val="75000"/>
                    </a:schemeClr>
                  </a:solidFill>
                </a:rPr>
                <a:t>Confianza</a:t>
              </a:r>
              <a:endParaRPr lang="es-CO" sz="4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611560" y="1739717"/>
              <a:ext cx="23762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24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ENTIDADES PUBLICAS</a:t>
              </a:r>
              <a:endParaRPr lang="es-CO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6084168" y="1700808"/>
              <a:ext cx="242196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24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ENTIDADES PRIVADAS</a:t>
              </a:r>
              <a:endParaRPr lang="es-CO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2195736" y="3179877"/>
              <a:ext cx="48875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O" sz="2800" dirty="0" smtClean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Construcción de acuerdos claros</a:t>
              </a:r>
              <a:endParaRPr lang="es-CO" sz="2800" dirty="0">
                <a:solidFill>
                  <a:schemeClr val="accent1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683568" y="3611925"/>
              <a:ext cx="745575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O" sz="2800" dirty="0" smtClean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Formulación, ejecución y seguimiento a proyectos</a:t>
              </a:r>
              <a:endParaRPr lang="es-CO" sz="2800" dirty="0">
                <a:solidFill>
                  <a:schemeClr val="accent1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2195736" y="4115981"/>
              <a:ext cx="42923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O" sz="2800" dirty="0" smtClean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Comunicación de resultados</a:t>
              </a:r>
              <a:endParaRPr lang="es-CO" sz="2800" dirty="0">
                <a:solidFill>
                  <a:schemeClr val="accent1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2915816" y="4620037"/>
              <a:ext cx="28640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O" sz="2800" dirty="0" smtClean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Retroalimentación</a:t>
              </a:r>
              <a:endParaRPr lang="es-CO" sz="2800" dirty="0">
                <a:solidFill>
                  <a:schemeClr val="accent1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2843808" y="1092226"/>
              <a:ext cx="279916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O" sz="32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ESTRATEGIA</a:t>
              </a:r>
              <a:endParaRPr lang="es-CO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14 Flecha abajo"/>
            <p:cNvSpPr/>
            <p:nvPr/>
          </p:nvSpPr>
          <p:spPr>
            <a:xfrm>
              <a:off x="4355976" y="2819837"/>
              <a:ext cx="360040" cy="36004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13" name="12 CuadroTexto"/>
          <p:cNvSpPr txBox="1"/>
          <p:nvPr/>
        </p:nvSpPr>
        <p:spPr>
          <a:xfrm>
            <a:off x="251520" y="593393"/>
            <a:ext cx="87932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CONSEJO AMERICANO DEL DEPORTE </a:t>
            </a:r>
          </a:p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      CARTAGENA-COLOMBIA</a:t>
            </a:r>
          </a:p>
          <a:p>
            <a:pPr algn="ctr"/>
            <a:endParaRPr lang="es-MX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“Relaciones entre el Movimiento Olímpico y los Gobiernos”</a:t>
            </a:r>
            <a:endParaRPr lang="es-CO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925960"/>
            <a:ext cx="8229600" cy="1143000"/>
          </a:xfrm>
        </p:spPr>
        <p:txBody>
          <a:bodyPr/>
          <a:lstStyle/>
          <a:p>
            <a:r>
              <a:rPr lang="es-CO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Caso Colombia</a:t>
            </a:r>
            <a:endParaRPr lang="es-CO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1028"/>
          <p:cNvSpPr>
            <a:spLocks noChangeArrowheads="1"/>
          </p:cNvSpPr>
          <p:nvPr/>
        </p:nvSpPr>
        <p:spPr bwMode="auto">
          <a:xfrm>
            <a:off x="644078" y="1779687"/>
            <a:ext cx="7744346" cy="5078313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 defTabSz="762000">
              <a:tabLst>
                <a:tab pos="457200" algn="l"/>
              </a:tabLst>
              <a:defRPr/>
            </a:pPr>
            <a:endParaRPr lang="es-ES" b="1" dirty="0">
              <a:solidFill>
                <a:schemeClr val="accent1">
                  <a:lumMod val="75000"/>
                </a:schemeClr>
              </a:solidFill>
              <a:latin typeface="+mn-lt"/>
              <a:ea typeface="Times New Roman" pitchFamily="18" charset="0"/>
              <a:cs typeface="Tahoma" pitchFamily="34" charset="0"/>
            </a:endParaRPr>
          </a:p>
          <a:p>
            <a:pPr algn="just" defTabSz="762000">
              <a:tabLst>
                <a:tab pos="457200" algn="l"/>
              </a:tabLst>
              <a:defRPr/>
            </a:pPr>
            <a:endParaRPr lang="es-ES" b="1" dirty="0">
              <a:solidFill>
                <a:schemeClr val="accent1">
                  <a:lumMod val="75000"/>
                </a:schemeClr>
              </a:solidFill>
              <a:latin typeface="+mn-lt"/>
              <a:ea typeface="Times New Roman" pitchFamily="18" charset="0"/>
              <a:cs typeface="Tahoma" pitchFamily="34" charset="0"/>
            </a:endParaRPr>
          </a:p>
          <a:p>
            <a:pPr algn="just" defTabSz="762000">
              <a:tabLst>
                <a:tab pos="457200" algn="l"/>
              </a:tabLst>
              <a:defRPr/>
            </a:pPr>
            <a:endParaRPr lang="es-ES" b="1" dirty="0">
              <a:solidFill>
                <a:schemeClr val="accent1">
                  <a:lumMod val="75000"/>
                </a:schemeClr>
              </a:solidFill>
              <a:latin typeface="+mn-lt"/>
              <a:ea typeface="Times New Roman" pitchFamily="18" charset="0"/>
              <a:cs typeface="Tahoma" pitchFamily="34" charset="0"/>
            </a:endParaRPr>
          </a:p>
          <a:p>
            <a:pPr marL="342900" indent="-342900" algn="just" defTabSz="762000">
              <a:buAutoNum type="alphaLcPeriod"/>
              <a:tabLst>
                <a:tab pos="457200" algn="l"/>
              </a:tabLst>
              <a:defRPr/>
            </a:pPr>
            <a:r>
              <a:rPr lang="es-ES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Times New Roman" pitchFamily="18" charset="0"/>
                <a:cs typeface="Tahoma" pitchFamily="34" charset="0"/>
              </a:rPr>
              <a:t>Deportes: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  <a:p>
            <a:pPr algn="just" defTabSz="762000">
              <a:tabLst>
                <a:tab pos="457200" algn="l"/>
              </a:tabLst>
              <a:defRPr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Times New Roman" pitchFamily="18" charset="0"/>
                <a:cs typeface="Tahoma" pitchFamily="34" charset="0"/>
              </a:rPr>
              <a:t>Estudio 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+mn-lt"/>
                <a:ea typeface="Times New Roman" pitchFamily="18" charset="0"/>
                <a:cs typeface="Tahoma" pitchFamily="34" charset="0"/>
              </a:rPr>
              <a:t>de los principales indicadores sobre el cual 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Times New Roman" pitchFamily="18" charset="0"/>
                <a:cs typeface="Tahoma" pitchFamily="34" charset="0"/>
              </a:rPr>
              <a:t>descansó 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+mn-lt"/>
                <a:ea typeface="Times New Roman" pitchFamily="18" charset="0"/>
                <a:cs typeface="Tahoma" pitchFamily="34" charset="0"/>
              </a:rPr>
              <a:t>la  sustentación para establecer la categorización de las Federaciones Nacionales </a:t>
            </a:r>
          </a:p>
          <a:p>
            <a:pPr algn="just" defTabSz="762000" eaLnBrk="0" hangingPunct="0">
              <a:tabLst>
                <a:tab pos="457200" algn="l"/>
              </a:tabLst>
              <a:defRPr/>
            </a:pP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+mn-lt"/>
                <a:ea typeface="Times New Roman" pitchFamily="18" charset="0"/>
                <a:cs typeface="Tahoma" pitchFamily="34" charset="0"/>
              </a:rPr>
              <a:t>A cada uno de los cuales se les asignó un puntaje de acuerdo a los siguientes parámetros:</a:t>
            </a:r>
          </a:p>
          <a:p>
            <a:pPr algn="just" defTabSz="762000" eaLnBrk="0" hangingPunct="0">
              <a:tabLst>
                <a:tab pos="457200" algn="l"/>
              </a:tabLst>
              <a:defRPr/>
            </a:pPr>
            <a:endParaRPr lang="es-ES" dirty="0">
              <a:solidFill>
                <a:schemeClr val="accent1">
                  <a:lumMod val="75000"/>
                </a:schemeClr>
              </a:solidFill>
              <a:latin typeface="+mn-lt"/>
              <a:ea typeface="Times New Roman" pitchFamily="18" charset="0"/>
              <a:cs typeface="Tahoma" pitchFamily="34" charset="0"/>
            </a:endParaRPr>
          </a:p>
          <a:p>
            <a:pPr algn="just" defTabSz="762000" eaLnBrk="0" hangingPunct="0">
              <a:buFont typeface="Arial" pitchFamily="34" charset="0"/>
              <a:buChar char="•"/>
              <a:tabLst>
                <a:tab pos="457200" algn="l"/>
              </a:tabLst>
              <a:defRPr/>
            </a:pP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+mn-lt"/>
                <a:ea typeface="Times New Roman" pitchFamily="18" charset="0"/>
                <a:cs typeface="Tahoma" pitchFamily="34" charset="0"/>
              </a:rPr>
              <a:t>Disciplinas deportivas que más resultados competitivos en los eventos del Ciclo Olímpico precedentes y en particular del 2005-2008 hayan aportado:</a:t>
            </a:r>
          </a:p>
          <a:p>
            <a:pPr algn="just" defTabSz="762000" eaLnBrk="0" hangingPunct="0">
              <a:tabLst>
                <a:tab pos="457200" algn="l"/>
              </a:tabLst>
              <a:defRPr/>
            </a:pP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+mn-lt"/>
                <a:ea typeface="Times New Roman" pitchFamily="18" charset="0"/>
                <a:cs typeface="Tahoma" pitchFamily="34" charset="0"/>
              </a:rPr>
              <a:t> 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  <a:p>
            <a:pPr marL="342900" indent="-342900" algn="just" defTabSz="762000" eaLnBrk="0" hangingPunct="0"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+mn-lt"/>
                <a:ea typeface="Times New Roman" pitchFamily="18" charset="0"/>
                <a:cs typeface="Tahoma" pitchFamily="34" charset="0"/>
              </a:rPr>
              <a:t>Medallas</a:t>
            </a:r>
          </a:p>
          <a:p>
            <a:pPr marL="342900" indent="-342900" algn="just" defTabSz="762000" eaLnBrk="0" hangingPunct="0"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+mn-lt"/>
                <a:ea typeface="Times New Roman" pitchFamily="18" charset="0"/>
                <a:cs typeface="Tahoma" pitchFamily="34" charset="0"/>
              </a:rPr>
              <a:t>Clasificación general final. </a:t>
            </a:r>
          </a:p>
          <a:p>
            <a:pPr marL="342900" indent="-342900" algn="just" defTabSz="762000" eaLnBrk="0" hangingPunct="0"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+mn-lt"/>
                <a:ea typeface="Times New Roman" pitchFamily="18" charset="0"/>
                <a:cs typeface="Tahoma" pitchFamily="34" charset="0"/>
              </a:rPr>
              <a:t>Participación en la conformación de la Delegación Colombiana.</a:t>
            </a:r>
          </a:p>
          <a:p>
            <a:pPr marL="342900" indent="-342900" algn="just" defTabSz="762000" eaLnBrk="0" hangingPunct="0">
              <a:buFont typeface="+mj-lt"/>
              <a:buAutoNum type="arabicPeriod"/>
              <a:tabLst>
                <a:tab pos="457200" algn="l"/>
              </a:tabLst>
              <a:defRPr/>
            </a:pP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+mn-lt"/>
                <a:ea typeface="Times New Roman" pitchFamily="18" charset="0"/>
                <a:cs typeface="Tahoma" pitchFamily="34" charset="0"/>
              </a:rPr>
              <a:t>Deportistas Apoyados</a:t>
            </a:r>
          </a:p>
          <a:p>
            <a:pPr algn="just" defTabSz="762000" eaLnBrk="0" hangingPunct="0">
              <a:buFontTx/>
              <a:buChar char="•"/>
              <a:tabLst>
                <a:tab pos="457200" algn="l"/>
              </a:tabLst>
              <a:defRPr/>
            </a:pPr>
            <a:endParaRPr lang="es-ES" dirty="0">
              <a:solidFill>
                <a:schemeClr val="accent1">
                  <a:lumMod val="75000"/>
                </a:schemeClr>
              </a:solidFill>
              <a:latin typeface="+mn-lt"/>
              <a:ea typeface="Times New Roman" pitchFamily="18" charset="0"/>
              <a:cs typeface="Tahoma" pitchFamily="34" charset="0"/>
            </a:endParaRPr>
          </a:p>
          <a:p>
            <a:pPr algn="just" defTabSz="762000" eaLnBrk="0" hangingPunct="0">
              <a:buFontTx/>
              <a:buChar char="•"/>
              <a:tabLst>
                <a:tab pos="457200" algn="l"/>
              </a:tabLst>
              <a:defRPr/>
            </a:pPr>
            <a:endParaRPr lang="es-ES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51520" y="404664"/>
            <a:ext cx="87932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CONSEJO AMERICANO DEL DEPORTE </a:t>
            </a:r>
          </a:p>
          <a:p>
            <a:pPr algn="ctr"/>
            <a:r>
              <a:rPr lang="es-MX" sz="2000" b="1" dirty="0" smtClean="0">
                <a:solidFill>
                  <a:schemeClr val="accent1">
                    <a:lumMod val="75000"/>
                  </a:schemeClr>
                </a:solidFill>
              </a:rPr>
              <a:t>      CARTAGENA-COLOMBIA</a:t>
            </a:r>
          </a:p>
          <a:p>
            <a:pPr algn="ctr"/>
            <a:endParaRPr lang="es-MX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s-MX" sz="2400" b="1" dirty="0" smtClean="0">
                <a:solidFill>
                  <a:schemeClr val="accent1">
                    <a:lumMod val="75000"/>
                  </a:schemeClr>
                </a:solidFill>
              </a:rPr>
              <a:t>“Relaciones entre el Movimiento Olímpico y los Gobiernos”</a:t>
            </a:r>
            <a:endParaRPr lang="es-CO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1600</TotalTime>
  <Words>443</Words>
  <Application>Microsoft Office PowerPoint</Application>
  <PresentationFormat>Presentación en pantalla (4:3)</PresentationFormat>
  <Paragraphs>112</Paragraphs>
  <Slides>14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6" baseType="lpstr">
      <vt:lpstr>Tema de Office</vt:lpstr>
      <vt:lpstr>Worksheet</vt:lpstr>
      <vt:lpstr>Diapositiva 1</vt:lpstr>
      <vt:lpstr>Diapositiva 2</vt:lpstr>
      <vt:lpstr>Diapositiva 3</vt:lpstr>
      <vt:lpstr>Diapositiva 4</vt:lpstr>
      <vt:lpstr>Diapositiva 5</vt:lpstr>
      <vt:lpstr>Diapositiva 6</vt:lpstr>
      <vt:lpstr>Estructura  del Sistema Nacional del Deporte COLOMBIA</vt:lpstr>
      <vt:lpstr>Diapositiva 8</vt:lpstr>
      <vt:lpstr>Caso Colombia</vt:lpstr>
      <vt:lpstr>Diapositiva 10</vt:lpstr>
      <vt:lpstr>Diapositiva 11</vt:lpstr>
      <vt:lpstr>Diapositiva 12</vt:lpstr>
      <vt:lpstr>Diapositiva 13</vt:lpstr>
      <vt:lpstr>Diapositiva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Scastelblanco</dc:creator>
  <cp:lastModifiedBy>Fabio Ramirez Garcia</cp:lastModifiedBy>
  <cp:revision>101</cp:revision>
  <dcterms:created xsi:type="dcterms:W3CDTF">2012-01-17T13:48:59Z</dcterms:created>
  <dcterms:modified xsi:type="dcterms:W3CDTF">2012-02-28T16:56:59Z</dcterms:modified>
</cp:coreProperties>
</file>